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302" r:id="rId3"/>
    <p:sldId id="315" r:id="rId4"/>
    <p:sldId id="313" r:id="rId5"/>
    <p:sldId id="310" r:id="rId6"/>
    <p:sldId id="311" r:id="rId7"/>
    <p:sldId id="312" r:id="rId8"/>
    <p:sldId id="304" r:id="rId9"/>
    <p:sldId id="305" r:id="rId10"/>
    <p:sldId id="306" r:id="rId11"/>
    <p:sldId id="307" r:id="rId12"/>
    <p:sldId id="308" r:id="rId13"/>
    <p:sldId id="309" r:id="rId14"/>
    <p:sldId id="299" r:id="rId15"/>
    <p:sldId id="292" r:id="rId16"/>
    <p:sldId id="294" r:id="rId17"/>
    <p:sldId id="300" r:id="rId18"/>
    <p:sldId id="301" r:id="rId19"/>
    <p:sldId id="295" r:id="rId20"/>
    <p:sldId id="296" r:id="rId21"/>
    <p:sldId id="316" r:id="rId22"/>
    <p:sldId id="297" r:id="rId23"/>
    <p:sldId id="298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414"/>
    <a:srgbClr val="172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3920" autoAdjust="0"/>
  </p:normalViewPr>
  <p:slideViewPr>
    <p:cSldViewPr snapToGrid="0">
      <p:cViewPr varScale="1">
        <p:scale>
          <a:sx n="59" d="100"/>
          <a:sy n="59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4E8C-C259-4199-B437-7E53EE9620DF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8C32E-D160-4DDE-B6AE-AFA5205D5C6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16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Nem térnék</a:t>
            </a:r>
            <a:r>
              <a:rPr lang="hu-HU" baseline="0" dirty="0" smtClean="0"/>
              <a:t> ki a gyermeki jogok alaptörvényben, nemzetközi dokumentumokban, és a </a:t>
            </a:r>
            <a:r>
              <a:rPr lang="hu-HU" baseline="0" dirty="0" err="1" smtClean="0"/>
              <a:t>Gyvt-ben</a:t>
            </a:r>
            <a:r>
              <a:rPr lang="hu-HU" baseline="0" dirty="0" smtClean="0"/>
              <a:t> található szabályozására, hiszen a jelenlévők mindegyik tudja, hogy mik ezek., és nem áll annyi idő rendelkezésre, hogy ezeket részletezzük. Átvezetésként azonban kiemeltem az egyik legfontosabbat,  és legsúlyosabbat, ami a bántalmazással és az elhanyagolással kapcsolatos, mert a későbbiekben a zárt adatkezelésnél ez még szóba fog kerülni.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C32E-D160-4DDE-B6AE-AFA5205D5C67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331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DDF62A-DBC9-468D-9BAD-14CBB743919B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123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DDF62A-DBC9-468D-9BAD-14CBB743919B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8443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CF6468-757D-45CD-9764-D9D146A03AA3}" type="slidenum">
              <a:rPr lang="hu-HU" smtClean="0"/>
              <a:pPr eaLnBrk="1" hangingPunct="1"/>
              <a:t>23</a:t>
            </a:fld>
            <a:endParaRPr lang="hu-H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59278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gyermekjogi képviselő munkájának</a:t>
            </a:r>
            <a:r>
              <a:rPr lang="hu-HU" baseline="0" dirty="0" smtClean="0"/>
              <a:t> legnagyobb részét a szakellátásban nevelkedő gyermekekkel kapcsolatos tennivalók, problémák, panaszok teszik ki, a képviselőnek éppúgy feladata a védelembe vett gyermek jogvédelmi is, akár a nevelésbe vétel során.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C32E-D160-4DDE-B6AE-AFA5205D5C67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11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minisztériumba való integrálással</a:t>
            </a:r>
            <a:r>
              <a:rPr lang="hu-HU" baseline="0" dirty="0" smtClean="0"/>
              <a:t> kvázi mintha belső ellenőrökként működnénk.</a:t>
            </a:r>
          </a:p>
          <a:p>
            <a:r>
              <a:rPr lang="hu-HU" baseline="0" dirty="0" smtClean="0"/>
              <a:t>Panaszokkal kapcsolatban csak egy példa. </a:t>
            </a:r>
            <a:r>
              <a:rPr lang="hu-HU" baseline="0" dirty="0" err="1" smtClean="0"/>
              <a:t>Rus</a:t>
            </a:r>
            <a:r>
              <a:rPr lang="hu-HU" baseline="0" dirty="0" smtClean="0"/>
              <a:t> kiskorúak…</a:t>
            </a:r>
          </a:p>
          <a:p>
            <a:r>
              <a:rPr lang="hu-HU" baseline="0" dirty="0" smtClean="0"/>
              <a:t>Jogtudatosság: csak úgy tudja valaki az érdekeit képviselni ha tisztában van a jogaival. Feladat, </a:t>
            </a:r>
            <a:r>
              <a:rPr lang="hu-HU" baseline="0" dirty="0" err="1" smtClean="0"/>
              <a:t>hoyga</a:t>
            </a:r>
            <a:r>
              <a:rPr lang="hu-HU" baseline="0" dirty="0" smtClean="0"/>
              <a:t> gyermekeket segítsük a jogaik megismerésében és annak felismerésében ha ezek valamilyen módon sérülnek, és mi az az intézkedés, ami megtehető az adott esetben.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C32E-D160-4DDE-B6AE-AFA5205D5C67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201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integrált jogvédelmi szolgálatról</a:t>
            </a:r>
            <a:r>
              <a:rPr lang="hu-HU" baseline="0" dirty="0" smtClean="0"/>
              <a:t> szóló</a:t>
            </a:r>
            <a:r>
              <a:rPr lang="hu-HU" dirty="0" smtClean="0"/>
              <a:t> jogszabály is </a:t>
            </a:r>
            <a:r>
              <a:rPr lang="hu-HU" dirty="0" err="1" smtClean="0"/>
              <a:t>tartalmaza</a:t>
            </a:r>
            <a:r>
              <a:rPr lang="hu-HU" dirty="0" smtClean="0"/>
              <a:t> gyermekjogi képviselő kompetenciájába tartozó feladatokat.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C32E-D160-4DDE-B6AE-AFA5205D5C67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8603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grafikonból kiolvasható, hogy legtöbb esetben a szülők és a gyermekek keresték meg a gyermekjogi képviselőt, ami a megkeresések</a:t>
            </a:r>
            <a:r>
              <a:rPr lang="hu-HU" baseline="0" dirty="0" smtClean="0"/>
              <a:t> 20 illetve 19%-a.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C32E-D160-4DDE-B6AE-AFA5205D5C67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3649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legtöbb megkeresés</a:t>
            </a:r>
            <a:r>
              <a:rPr lang="hu-HU" baseline="0" dirty="0" smtClean="0"/>
              <a:t> telefonon és személyesen történt, amiből arra lehet következetni, hogy fontos, hogy a  gyermekjogi képviselő elérhetősége a továbbiakban is megfelelő módon közzé legyen téve, a másik fontos dolog, hogy a személyes jelenlét pótolhatatlan.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F62A-DBC9-468D-9BAD-14CBB743919B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085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legtöbb megkeresésé a szakszolgálat részéről a Közép dunántúli régióban volt, ahogy a családok általi megkeresések</a:t>
            </a:r>
            <a:r>
              <a:rPr lang="hu-H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is. </a:t>
            </a:r>
            <a:endParaRPr lang="hu-HU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F62A-DBC9-468D-9BAD-14CBB743919B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147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kapcsolattartás ügyében érkezett</a:t>
            </a:r>
            <a:r>
              <a:rPr lang="hu-HU" baseline="0" dirty="0" smtClean="0"/>
              <a:t> a legtöbb megkeresés és a legkevesebb az  </a:t>
            </a:r>
            <a:r>
              <a:rPr lang="hu-HU" baseline="0" dirty="0" err="1" smtClean="0"/>
              <a:t>eü</a:t>
            </a:r>
            <a:r>
              <a:rPr lang="hu-HU" baseline="0" dirty="0" smtClean="0"/>
              <a:t>. okok miatti, igazgatói döntés miatti és a  panasz volt.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C32E-D160-4DDE-B6AE-AFA5205D5C67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9957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beteg gyermekek kórházi tartózkodásával és ellátásával kapcsolatos tájékoztató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számos információt tartalmaz a kiskorú és törvényes képviselője – szülő/gyám/gyermekvédelmi gyám – kapcsolattartáshoz, látogatáshoz való jogáról, a tájékoztatással kapcsolatos jogokról, a dokumentáció megismerésének jogáról, valamint a beteg szülőjének, törvényes képviselőjének kötelezettségeiről.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DDF62A-DBC9-468D-9BAD-14CBB743919B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12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329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62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8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109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006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05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07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04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57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144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714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F2C8-CB24-4DB6-9F8C-E45D0D785979}" type="datetimeFigureOut">
              <a:rPr lang="hu-HU" smtClean="0"/>
              <a:pPr/>
              <a:t>2018.05.07.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1982-69E6-4B25-90FA-3B790A1751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83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jsz.h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685800" y="1081825"/>
            <a:ext cx="7772400" cy="2305318"/>
          </a:xfrm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gyermekjogi képviselő</a:t>
            </a:r>
            <a:endParaRPr lang="hu-HU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1143000" y="3309870"/>
            <a:ext cx="6858000" cy="1947929"/>
          </a:xfrm>
        </p:spPr>
        <p:txBody>
          <a:bodyPr>
            <a:normAutofit fontScale="92500" lnSpcReduction="20000"/>
          </a:bodyPr>
          <a:lstStyle/>
          <a:p>
            <a:endParaRPr lang="hu-H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u-HU" sz="3000" b="1" dirty="0" smtClean="0">
                <a:solidFill>
                  <a:schemeClr val="accent6">
                    <a:lumMod val="50000"/>
                  </a:schemeClr>
                </a:solidFill>
              </a:rPr>
              <a:t>Integrált Jogvédelmi Szolgálat</a:t>
            </a:r>
          </a:p>
          <a:p>
            <a:endParaRPr lang="hu-H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hu-H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u-HU" i="1" dirty="0" smtClean="0">
                <a:solidFill>
                  <a:schemeClr val="accent6">
                    <a:lumMod val="50000"/>
                  </a:schemeClr>
                </a:solidFill>
              </a:rPr>
              <a:t>Dr. </a:t>
            </a:r>
            <a:r>
              <a:rPr lang="hu-HU" i="1" dirty="0" err="1" smtClean="0">
                <a:solidFill>
                  <a:schemeClr val="accent6">
                    <a:lumMod val="50000"/>
                  </a:schemeClr>
                </a:solidFill>
              </a:rPr>
              <a:t>Ferk</a:t>
            </a:r>
            <a:r>
              <a:rPr lang="hu-HU" i="1" dirty="0" smtClean="0">
                <a:solidFill>
                  <a:schemeClr val="accent6">
                    <a:lumMod val="50000"/>
                  </a:schemeClr>
                </a:solidFill>
              </a:rPr>
              <a:t> Viktória</a:t>
            </a:r>
          </a:p>
          <a:p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46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hu-H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dirty="0"/>
          </a:p>
          <a:p>
            <a:pPr algn="just"/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381/2016 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( XII.2.) Az Integrált Jogvédelmi Szolgáltról 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5) A gyermekjogi képviselő a Gyvt.-ben meghatározott feladatainak ellátása során </a:t>
            </a:r>
          </a:p>
          <a:p>
            <a:pPr algn="just"/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</a:t>
            </a:r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a)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tájékoztatást nyújt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 részére - figyelembe véve korát, érettségét, a felmerült panasz jellegét, súlyát -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a panaszával kapcsolatos ismeretekről,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segíti, hogy mely személy vagy szerv részére fogalmazhatja meg panaszát, személyesen keresi meg az intézmény vezetőjét vagy az érdekképviseleti fórum képviselőjét a panasz megválaszolása érdekében, valamint - a hatáskörébe tartozó feladatok tekintetében - az érdekképviseleti fórum megkeresésére haladéktalanul felveszi a kapcsolatot a gyermekkel,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endParaRPr lang="hu-HU" dirty="0"/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b)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megfelelő szolgáltatásnyújtáshoz való hozzájutás segítésében lehetőség szerint személyes részvétel mellett fogalmazza meg észrevételeit, megjegyzéseit, </a:t>
            </a:r>
          </a:p>
          <a:p>
            <a:pPr algn="just"/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</a:t>
            </a:r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c)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fővárosi és megyei kormányhivatal gyermekvédelmi és gyámügyi feladatkörében eljáró járási (fővárosi kerületi) hivatala kirendelésében foglaltak figyelembevételével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személyesen képviseli a gyermeket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, megismeri az eljárás során keletkezett dokumentáció tartalmát és folyamatosan figyelemmel kíséri a gyermek jogainak az eljárás során történő érvényesítését, </a:t>
            </a:r>
          </a:p>
          <a:p>
            <a:pPr algn="just"/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</a:t>
            </a:r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d)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gyermekvédelmi bírság kiszabására irányuló javaslattétele során figyelembe veszi a jogsértés jellegét, súlyát, az érintettek létszámának nagyságát a szolgáltatás jellegének arányában, javaslatát megfelelően indokolja. </a:t>
            </a:r>
          </a:p>
          <a:p>
            <a:pPr algn="just"/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3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pPr marL="0" indent="0" algn="just">
              <a:buNone/>
            </a:pP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11. §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gyermekjogi képviselő működési területén kapcsolatot tart </a:t>
            </a:r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a)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gyermekjóléti, gyermekvédelmi szolgáltató tevékenységet végző személyekkel, illetve szervezetek vezetőivel, </a:t>
            </a:r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b)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közoktatási intézmény vezetőivel, gyermek- és ifjúságvédelmi felelőseivel, a diákönkormányzat működését segítő tanárral, valamint a tanuló tájékoztató, tanácsadó szolgálat munkatársával, </a:t>
            </a:r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c)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fővárosi és megyei kormányhivatal gyámügyi szakügyintézőjével, </a:t>
            </a:r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d)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fővárosi és megyei kormányhivatal gyámügyi igazgatási feladatkörében eljáró járási (fővárosi kerületi) hivatalának vezetőjével. </a:t>
            </a:r>
          </a:p>
          <a:p>
            <a:pPr algn="just"/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dirty="0"/>
          </a:p>
          <a:p>
            <a:pPr algn="just"/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12. §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Az ideiglenes hatállyal elhelyezett, a nevelésbe vett gyermekek jogérvényesítésének elősegítése érdekében a gyermekjogi képviselő </a:t>
            </a:r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a)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vizsgálja a gyermek elhelyezésének megfelelőségét a Gyvt.-ben szabályozott fokozatosság figyelembevételével, </a:t>
            </a:r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b)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gyermekotthonban vagy a nevelőszülőnél elhelyezett gyermekek számára elérhetővé teszi telefon-, e-mail, illetve elektronikus felületű elérhetőségét, </a:t>
            </a:r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c)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évente legalább egy alkalommal részt vesz a gyermekotthonban működő gyermek-önkormányzat ülésén, vagy ennek hiányában az intézményben elhelyezett valamennyi gyermek részvételével megtartott fórumon, ahol tájékoztatja a gyermekeket a jogaikról, azok érvényesítésének módjáról, a segítő szervezetekről, </a:t>
            </a:r>
          </a:p>
          <a:p>
            <a:pPr algn="just"/>
            <a:r>
              <a:rPr lang="hu-HU" i="1" dirty="0">
                <a:solidFill>
                  <a:schemeClr val="accent6">
                    <a:lumMod val="50000"/>
                  </a:schemeClr>
                </a:solidFill>
              </a:rPr>
              <a:t>d)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Szolgálat által meghatározott időtartamban fogadóórát tart az otthont nyújtó ellátást biztosító intézményekben.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1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Megkeresők szerinti megoszlás</a:t>
            </a:r>
            <a:endParaRPr lang="hu-H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90689"/>
            <a:ext cx="7886700" cy="4834097"/>
          </a:xfrm>
          <a:prstGeom prst="rect">
            <a:avLst/>
          </a:prstGeom>
          <a:noFill/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7747" y="404664"/>
            <a:ext cx="8497068" cy="6336704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hu-HU" b="1" kern="1200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Megkeresések megoszlása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hu-HU" b="1" kern="1200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a megkeresés módja szerint  </a:t>
            </a:r>
            <a:endParaRPr lang="hu-HU" sz="1600" b="1" dirty="0" smtClean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hu-HU" sz="1600" b="1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sz="1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179388" y="188913"/>
            <a:ext cx="87137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hu-HU" sz="12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Kép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46" y="1393974"/>
            <a:ext cx="8152108" cy="4789849"/>
          </a:xfrm>
          <a:prstGeom prst="rect">
            <a:avLst/>
          </a:prstGeom>
          <a:noFill/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7747" y="384879"/>
            <a:ext cx="8497068" cy="6336704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hu-HU" sz="2400" kern="1200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Megkeresések megoszlása ellátási formák szerint,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hu-HU" sz="2400" kern="1200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régióként          </a:t>
            </a:r>
            <a:endParaRPr lang="hu-HU" sz="2400" dirty="0" smtClean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hu-HU" sz="1600" b="1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sz="1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179388" y="188913"/>
            <a:ext cx="87137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hu-HU" sz="12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Kép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47" y="1268760"/>
            <a:ext cx="8497067" cy="4822073"/>
          </a:xfrm>
          <a:prstGeom prst="rect">
            <a:avLst/>
          </a:prstGeom>
          <a:noFill/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Érintett gyermekjogok</a:t>
            </a:r>
            <a:endParaRPr lang="hu-H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90689"/>
            <a:ext cx="7886700" cy="4601623"/>
          </a:xfrm>
          <a:prstGeom prst="rect">
            <a:avLst/>
          </a:prstGeom>
          <a:noFill/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600" b="1" dirty="0" smtClean="0">
                <a:solidFill>
                  <a:schemeClr val="accent6">
                    <a:lumMod val="50000"/>
                  </a:schemeClr>
                </a:solidFill>
              </a:rPr>
              <a:t>A jogvédelmi képviselő által megtett intézkedések</a:t>
            </a:r>
            <a:endParaRPr lang="hu-H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90690"/>
            <a:ext cx="7886700" cy="4694612"/>
          </a:xfrm>
          <a:prstGeom prst="rect">
            <a:avLst/>
          </a:prstGeom>
          <a:noFill/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059016" cy="1418398"/>
          </a:xfrm>
        </p:spPr>
        <p:txBody>
          <a:bodyPr>
            <a:normAutofit/>
          </a:bodyPr>
          <a:lstStyle/>
          <a:p>
            <a:pPr algn="r"/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Gyermekjogi terület kiadványai</a:t>
            </a:r>
            <a:endParaRPr lang="hu-HU" sz="24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5915000" cy="4551660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 gyermekek jogai </a:t>
            </a:r>
            <a:r>
              <a:rPr lang="hu-HU" sz="1400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(A gyermekvédelmi szakellátásban élő gyermekek számára készült kiadvány, melyben a gyermekek a szakellátásba kerülésükkel összefüggő eljárásokról és a gyermekvédelmi gondoskodásban élők speciális jogaikról kapnak tájékoztatást.)</a:t>
            </a:r>
          </a:p>
          <a:p>
            <a:pPr marL="0" indent="0" algn="just">
              <a:buNone/>
            </a:pPr>
            <a:endParaRPr lang="hu-HU" sz="800" b="1" dirty="0" smtClean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Tájékoztató az ideiglenes hatállyal elhelyezett és nevelésbe vett gyermekek számára </a:t>
            </a:r>
          </a:p>
          <a:p>
            <a:pPr marL="0" indent="0" algn="just">
              <a:buNone/>
            </a:pPr>
            <a:endParaRPr lang="hu-HU" sz="800" b="1" dirty="0" smtClean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Tájékoztató </a:t>
            </a:r>
            <a:r>
              <a:rPr lang="hu-HU" sz="2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az ideiglenes hatállyal elhelyezett és nevelésbe vett gyermekek </a:t>
            </a:r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szülei számára</a:t>
            </a:r>
          </a:p>
          <a:p>
            <a:pPr marL="0" indent="0" algn="just">
              <a:buNone/>
            </a:pPr>
            <a:endParaRPr lang="hu-HU" sz="800" dirty="0" smtClean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Általános gyermekjogi ismeretek szülőknek és szakembereknek</a:t>
            </a:r>
          </a:p>
          <a:p>
            <a:pPr marL="0" indent="0" algn="just">
              <a:buNone/>
            </a:pPr>
            <a:endParaRPr lang="hu-HU" sz="8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Tájékoztató szülők részére a beteg gyermek kórházi tartózkodásával és ellátásával kapcsolatos általános tudnivalókról</a:t>
            </a:r>
          </a:p>
          <a:p>
            <a:pPr marL="0" indent="0" algn="just"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7399038" y="358266"/>
            <a:ext cx="1490663" cy="3127375"/>
            <a:chOff x="4740" y="1153"/>
            <a:chExt cx="939" cy="1970"/>
          </a:xfrm>
        </p:grpSpPr>
        <p:sp>
          <p:nvSpPr>
            <p:cNvPr id="10" name="AutoShape 7"/>
            <p:cNvSpPr>
              <a:spLocks noChangeAspect="1" noTextEdit="1"/>
            </p:cNvSpPr>
            <p:nvPr/>
          </p:nvSpPr>
          <p:spPr bwMode="auto">
            <a:xfrm>
              <a:off x="4740" y="1153"/>
              <a:ext cx="939" cy="1970"/>
            </a:xfrm>
            <a:prstGeom prst="rect">
              <a:avLst/>
            </a:prstGeom>
            <a:noFill/>
            <a:ln w="9525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1153"/>
              <a:ext cx="944" cy="197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12"/>
          <p:cNvGrpSpPr>
            <a:grpSpLocks noChangeAspect="1"/>
          </p:cNvGrpSpPr>
          <p:nvPr/>
        </p:nvGrpSpPr>
        <p:grpSpPr bwMode="auto">
          <a:xfrm>
            <a:off x="6472023" y="1268760"/>
            <a:ext cx="1585913" cy="3163887"/>
            <a:chOff x="3696" y="1153"/>
            <a:chExt cx="999" cy="1993"/>
          </a:xfrm>
        </p:grpSpPr>
        <p:sp>
          <p:nvSpPr>
            <p:cNvPr id="13" name="AutoShape 11"/>
            <p:cNvSpPr>
              <a:spLocks noChangeAspect="1" noChangeArrowheads="1" noTextEdit="1"/>
            </p:cNvSpPr>
            <p:nvPr/>
          </p:nvSpPr>
          <p:spPr bwMode="auto">
            <a:xfrm>
              <a:off x="3696" y="1153"/>
              <a:ext cx="999" cy="19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153"/>
              <a:ext cx="1004" cy="19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244554" y="3139369"/>
            <a:ext cx="1566863" cy="2233612"/>
            <a:chOff x="4286" y="1071"/>
            <a:chExt cx="987" cy="1407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86" y="1071"/>
              <a:ext cx="987" cy="14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1071"/>
              <a:ext cx="989" cy="14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16"/>
          <p:cNvGrpSpPr>
            <a:grpSpLocks noChangeAspect="1"/>
          </p:cNvGrpSpPr>
          <p:nvPr/>
        </p:nvGrpSpPr>
        <p:grpSpPr bwMode="auto">
          <a:xfrm>
            <a:off x="6732240" y="4230948"/>
            <a:ext cx="1557338" cy="2211387"/>
            <a:chOff x="4214" y="571"/>
            <a:chExt cx="981" cy="1393"/>
          </a:xfrm>
        </p:grpSpPr>
        <p:sp>
          <p:nvSpPr>
            <p:cNvPr id="16" name="AutoShape 15"/>
            <p:cNvSpPr>
              <a:spLocks noChangeAspect="1" noChangeArrowheads="1" noTextEdit="1"/>
            </p:cNvSpPr>
            <p:nvPr/>
          </p:nvSpPr>
          <p:spPr bwMode="auto">
            <a:xfrm>
              <a:off x="4214" y="571"/>
              <a:ext cx="981" cy="13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" y="571"/>
              <a:ext cx="984" cy="13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Kép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8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6426" y="365126"/>
            <a:ext cx="7848923" cy="1325563"/>
          </a:xfrm>
        </p:spPr>
        <p:txBody>
          <a:bodyPr/>
          <a:lstStyle/>
          <a:p>
            <a:pPr algn="r"/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Szervezet</a:t>
            </a:r>
            <a:endParaRPr lang="hu-H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2004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- március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BEGYKA (Betegjogi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Ellátottjogi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és Gyermekjogi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Közalapítványhoz) -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független civil szervezet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2010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- 2012. NRSZH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(Nemzeti Rehabilitációs és Szociális Hivatal) működteti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jogvédelmi rendszert, főosztályi szinten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2012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november 1-től Országos Betegjogi,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Ellátottjogi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, Gyermekjogi és Dokumentációs Központ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2017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EMMI- Integrált Jogvédelmi Szolgálat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(381/2016. (XII.2.) Korm. Rendelet az Integrált Jogvédelmi Szolgálatról)</a:t>
            </a:r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6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3"/>
          </a:xfrm>
        </p:spPr>
        <p:txBody>
          <a:bodyPr/>
          <a:lstStyle/>
          <a:p>
            <a:r>
              <a:rPr lang="hu-HU" sz="28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„</a:t>
            </a:r>
            <a:r>
              <a:rPr lang="hu-HU" sz="26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Gyere-K-épbe</a:t>
            </a:r>
            <a:r>
              <a:rPr lang="hu-HU" sz="26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” Gyermekjogi Roadshow 2015 és 2016 és 2017 </a:t>
            </a:r>
            <a:endParaRPr lang="hu-HU" sz="2600" b="1" dirty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38437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Időtartama: március - május tartó </a:t>
            </a:r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országos </a:t>
            </a:r>
            <a:r>
              <a:rPr lang="hu-HU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rendezvény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sorozat.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Célcsoport: a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gyermekvédelmi gondoskodásban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részesülő gyermekek, és a terület szakemberei.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Célja: a </a:t>
            </a:r>
            <a:r>
              <a:rPr lang="hu-HU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gyermeki jogi ismeretek </a:t>
            </a:r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bővítése,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gyermekjogi képviselők ismertségének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növelése.</a:t>
            </a:r>
            <a:endParaRPr lang="hu-HU" sz="2000" b="1" dirty="0" smtClean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 X 8 regionális helyszínen– </a:t>
            </a:r>
            <a:r>
              <a:rPr lang="hu-HU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egész napos színes gyermekjogi </a:t>
            </a:r>
            <a:r>
              <a:rPr lang="hu-H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ismeretterjesztő programok a gyerekeknek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(jogpontok, gyermekvédelmi előadások, interaktív foglalkozások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) és </a:t>
            </a:r>
            <a:r>
              <a:rPr lang="hu-HU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szakmai 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előadások  (gyermeki 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jogokról és az oktatási jogokról</a:t>
            </a:r>
            <a:r>
              <a:rPr lang="hu-H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04" y="4985344"/>
            <a:ext cx="2438400" cy="162763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2" y="5013176"/>
            <a:ext cx="2438400" cy="162763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13176"/>
            <a:ext cx="2438400" cy="1627632"/>
          </a:xfrm>
          <a:prstGeom prst="rect">
            <a:avLst/>
          </a:prstGeom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7652" name="Kép 3" descr="IJSZ logo-zuric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2656"/>
            <a:ext cx="1872208" cy="792088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600" b="1" dirty="0" smtClean="0"/>
              <a:t>Gyermekjogi Roadshow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Közel 3000 gyermek és kísérője vett részt az Integrált Jogvédelmi Szolgálat 2017. évi „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Gyere-K-épbe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” elnevezésű gyermekjogi roadshow-ján, amely – ahogy az elmúlt években is – egész napos gyermekjogi ismeretterjesztő foglalkozásokat és labdarúgó-bajnokságot szervezett a gyermekotthonban, nevelőszülőknél élő gyermekeknek és kísérőiknek. Az IJSZ (korábban OBDK) 3 év alatt, összesen 25 rendezvényen keresztül minden megyébe ellátogatott és több mint 10.000 gyermeket szólított meg jogtudatosító rendezvényein.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Kép 3" descr="IJSZ logo-zuri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87220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9018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2055948" y="692696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Gyermekjogi 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mesék</a:t>
            </a: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84076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3" descr="IJSZ logo-zuri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2656"/>
            <a:ext cx="187220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11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0825" y="1412776"/>
            <a:ext cx="8302625" cy="4895949"/>
          </a:xfrm>
          <a:noFill/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</a:p>
          <a:p>
            <a:pPr algn="ctr" eaLnBrk="1" hangingPunct="1">
              <a:buFontTx/>
              <a:buNone/>
            </a:pPr>
            <a:r>
              <a:rPr lang="hu-H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hu-H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Ferk</a:t>
            </a:r>
            <a:r>
              <a:rPr lang="hu-H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Viktória</a:t>
            </a:r>
          </a:p>
          <a:p>
            <a:pPr algn="ctr" eaLnBrk="1" hangingPunct="1">
              <a:buFontTx/>
              <a:buNone/>
            </a:pP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06-20-4899-655</a:t>
            </a:r>
          </a:p>
          <a:p>
            <a:pPr algn="ctr" eaLnBrk="1" hangingPunct="1">
              <a:buFontTx/>
              <a:buNone/>
            </a:pP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iktoria.ferk</a:t>
            </a: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hu-H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ijb.emmi.gov.hu</a:t>
            </a:r>
            <a:endParaRPr lang="hu-H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hu-HU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www.ijsz.hu</a:t>
            </a:r>
            <a:r>
              <a:rPr lang="hu-HU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Kép 3" descr="IJSZ logo-zuri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2656"/>
            <a:ext cx="187220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92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 gyermek jogai</a:t>
            </a:r>
            <a:br>
              <a:rPr lang="hu-HU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hu-HU" sz="2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rPr>
              <a:t>A gyermekek védelméről és a gyámügyi </a:t>
            </a:r>
            <a:r>
              <a:rPr lang="hu-HU" sz="22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hu-HU" sz="22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rPr>
            </a:br>
            <a:r>
              <a:rPr lang="hu-HU" sz="22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rPr>
              <a:t>igazgatásról </a:t>
            </a:r>
            <a:r>
              <a:rPr lang="hu-HU" sz="2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rPr>
              <a:t>szóló 1997. évi XXXI. törvény</a:t>
            </a:r>
            <a:endParaRPr lang="hu-HU" sz="2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Gyvt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6.§ (5). bekezdése</a:t>
            </a:r>
          </a:p>
          <a:p>
            <a:pPr marL="0" indent="0" algn="just">
              <a:buNone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gyermeknek joga van emberi méltósága tiszteletben tartásához, a bántalmazással, - fizikai, szexuális vagy lelki erőszakkal - az elhanyagolással és az információs ártalommal szembeni védelemhez. A gyermek nem vethető alá kínzásnak, testi fenyítésnek és más kegyetlen, embertelen vagy megalázó büntetésnek, illetve bánásmódnak</a:t>
            </a:r>
            <a:r>
              <a:rPr lang="hu-H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A védelem alanyi köre</a:t>
            </a:r>
            <a:endParaRPr lang="hu-H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A Gyvt. 11/A . §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(1). A gyermekjogi képviselő ellátja a gyermekvédelmi gondoskodásban részesülő  gyermek e törvényben meghatározott jogainak  védelmét és segíti a gyermeket a jogai megismerésében és érvényesítésében, valamint a kötelességei megismerésében és teljesítésében. A gyermekvédelmi képviselő kiemelt figyelmet fordít  különleges ellátást igénylő gyermek védelmére. 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A jogszabály értelmében a gyermekjogi képviselő tevékenyégével érintett alanyi kör a gyermekvédelmi gondoskodás alatt álló gyermek. 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Ebbe a körbe a belépés a </a:t>
            </a:r>
            <a:r>
              <a:rPr lang="hu-HU" sz="2400" b="1" dirty="0" smtClean="0">
                <a:solidFill>
                  <a:schemeClr val="accent6">
                    <a:lumMod val="50000"/>
                  </a:schemeClr>
                </a:solidFill>
              </a:rPr>
              <a:t>halmozottan hátrányos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helyzettel kezdődik ami azt jelenti, hogy az ő ügyükben már van lehetősége a jogvédőnek eljárni. </a:t>
            </a:r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A gyermekjogi képviselő </a:t>
            </a:r>
            <a:b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tevékenységének célja</a:t>
            </a:r>
            <a:endParaRPr lang="hu-H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Gyermekvédelmi és köznevelési intézmények kontrollja </a:t>
            </a:r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•Panaszok megfelelő jogorvoslati útra terelése </a:t>
            </a:r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•Jogtudatosság fejlesztése </a:t>
            </a:r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•Tájékoztatás </a:t>
            </a:r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•Minőségjavítás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A gyermekjogi képviselői szerepek</a:t>
            </a:r>
            <a:endParaRPr lang="hu-H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/>
          </a:p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Látogató: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rendszeres megjelenés, elérhetőség /mobiltelefon </a:t>
            </a:r>
          </a:p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Tárgyaló: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képviselő, „szószóló” a gyermekek nevében </a:t>
            </a:r>
          </a:p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Szervező: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összegyűjti a problémákat és intézkedik </a:t>
            </a:r>
          </a:p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Oktató: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gyermekeket segíti jogaik megismerésében és a </a:t>
            </a:r>
          </a:p>
          <a:p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dolgozókat rendszeresen informálja a változásokról </a:t>
            </a:r>
          </a:p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Mediátor: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gyermekek/szülők és a gyermekvédelem/szülők </a:t>
            </a:r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dolgozók között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A gyermekjogi képviselő jogosultságai</a:t>
            </a:r>
            <a:endParaRPr lang="hu-H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•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gyermekjóléti, illetve gyermekvédelmi szolgáltató tevékenységet végző működési területén tájékoztatást, iratokat, információkat kérni </a:t>
            </a:r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•A helyszínen tájékozódni. </a:t>
            </a:r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•A gyermekjogi képviselő köteles a gyermek személyes adatait az adatvédelmi jogszabályoknak megfelelően kezelni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84879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hu-HU" sz="3600" b="1" dirty="0" smtClean="0">
                <a:solidFill>
                  <a:schemeClr val="accent6">
                    <a:lumMod val="50000"/>
                  </a:schemeClr>
                </a:solidFill>
              </a:rPr>
              <a:t>A gyermekjogi képviselő feladatai I.</a:t>
            </a:r>
            <a:endParaRPr lang="hu-H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A gyermekjogi képviselő 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gyermekvédelmi gondoskodásban részesülő gyermekek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jogvédelme </a:t>
            </a:r>
          </a:p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Segíti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gyermeket a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panaszai megfogalmazásában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, kezdeményezheti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annak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kivizsgálását </a:t>
            </a:r>
          </a:p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Segíti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különböző </a:t>
            </a:r>
            <a:r>
              <a:rPr lang="hu-HU" u="sng" dirty="0" smtClean="0">
                <a:solidFill>
                  <a:schemeClr val="accent6">
                    <a:lumMod val="50000"/>
                  </a:schemeClr>
                </a:solidFill>
              </a:rPr>
              <a:t>szükséglet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ű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gyermekeket az állapotának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megfelelő ellátáshoz </a:t>
            </a:r>
            <a:r>
              <a:rPr lang="hu-HU" u="sng" dirty="0" smtClean="0">
                <a:solidFill>
                  <a:schemeClr val="accent6">
                    <a:lumMod val="50000"/>
                  </a:schemeClr>
                </a:solidFill>
              </a:rPr>
              <a:t>jutás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ban, a gyermekjóléti szolgáltatást nyújtó szolgáltató esetmegbeszélésén, illetve a gyámhatóság által tartott tárgyaláson az ezzel kapcsolatos megjegyzések, kérdések megfogalmazásában.</a:t>
            </a:r>
          </a:p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Eljár az érdekképviseleti fórum megkeresése alapján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Gyámhivatali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kirendelés esetén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képviseli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a gyermeket a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nevelési felügyeleti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eljárásban </a:t>
            </a:r>
          </a:p>
          <a:p>
            <a:r>
              <a:rPr lang="hu-HU" u="sng" dirty="0" smtClean="0">
                <a:solidFill>
                  <a:schemeClr val="accent6">
                    <a:lumMod val="50000"/>
                  </a:schemeClr>
                </a:solidFill>
              </a:rPr>
              <a:t>Eljár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 gyermek, szülő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, törvényes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képviselő valamint a gyermekönkormányzat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felkérése esetén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600" b="1" dirty="0" smtClean="0">
                <a:solidFill>
                  <a:schemeClr val="accent6">
                    <a:lumMod val="50000"/>
                  </a:schemeClr>
                </a:solidFill>
              </a:rPr>
              <a:t>A gyermekjogi képviselő feladatai II.</a:t>
            </a:r>
            <a:endParaRPr lang="hu-H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hu-HU" dirty="0"/>
          </a:p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Meghatározott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jogsértések esetén javaslatot tehet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többek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között:</a:t>
            </a:r>
          </a:p>
          <a:p>
            <a:pPr marL="993775" indent="-45720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 gyermekvédelmi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igazgatási bírság kiszabására, </a:t>
            </a: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93775" indent="-45720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jogsértő továbbképzésre kötelezésére, </a:t>
            </a:r>
            <a:endParaRPr lang="hu-H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93775" indent="-45720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egyeztető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megbeszélés összehívását kezdeményezheti </a:t>
            </a:r>
          </a:p>
          <a:p>
            <a:r>
              <a:rPr lang="hu-HU" u="sng" dirty="0" smtClean="0">
                <a:solidFill>
                  <a:schemeClr val="accent6">
                    <a:lumMod val="50000"/>
                  </a:schemeClr>
                </a:solidFill>
              </a:rPr>
              <a:t>Figyelemmel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kíséri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az óvodai, iskolai, pedagógiai szakszolgálatnál folytatott </a:t>
            </a: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gyermekvédelmi tevékenységet </a:t>
            </a:r>
          </a:p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Részt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vesz a gyermekek sorsának rendezése érdekében összehívott elhelyezési értekezleteken, esetmegbeszéléseken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" y="384879"/>
            <a:ext cx="1725168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1490</Words>
  <Application>Microsoft Office PowerPoint</Application>
  <PresentationFormat>Diavetítés a képernyőre (4:3 oldalarány)</PresentationFormat>
  <Paragraphs>137</Paragraphs>
  <Slides>23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Times New Roman</vt:lpstr>
      <vt:lpstr>Wingdings</vt:lpstr>
      <vt:lpstr>Office-téma</vt:lpstr>
      <vt:lpstr>                A gyermekjogi képviselő</vt:lpstr>
      <vt:lpstr>Szervezet</vt:lpstr>
      <vt:lpstr>A gyermek jogai A gyermekek védelméről és a gyámügyi  igazgatásról szóló 1997. évi XXXI. törvény</vt:lpstr>
      <vt:lpstr>A védelem alanyi köre</vt:lpstr>
      <vt:lpstr>A gyermekjogi képviselő  tevékenységének célja</vt:lpstr>
      <vt:lpstr>A gyermekjogi képviselői szerepek</vt:lpstr>
      <vt:lpstr>A gyermekjogi képviselő jogosultságai</vt:lpstr>
      <vt:lpstr>A gyermekjogi képviselő feladatai I.</vt:lpstr>
      <vt:lpstr>A gyermekjogi képviselő feladatai II.</vt:lpstr>
      <vt:lpstr>PowerPoint bemutató</vt:lpstr>
      <vt:lpstr>PowerPoint bemutató</vt:lpstr>
      <vt:lpstr>PowerPoint bemutató</vt:lpstr>
      <vt:lpstr>PowerPoint bemutató</vt:lpstr>
      <vt:lpstr>Megkeresők szerinti megoszlás</vt:lpstr>
      <vt:lpstr>PowerPoint bemutató</vt:lpstr>
      <vt:lpstr>PowerPoint bemutató</vt:lpstr>
      <vt:lpstr>Érintett gyermekjogok</vt:lpstr>
      <vt:lpstr>A jogvédelmi képviselő által megtett intézkedések</vt:lpstr>
      <vt:lpstr>Gyermekjogi terület kiadványai</vt:lpstr>
      <vt:lpstr>„Gyere-K-épbe” Gyermekjogi Roadshow 2015 és 2016 és 2017 </vt:lpstr>
      <vt:lpstr>Gyermekjogi Roadshow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Markos Dániel</dc:creator>
  <cp:lastModifiedBy>IJSZ</cp:lastModifiedBy>
  <cp:revision>46</cp:revision>
  <dcterms:created xsi:type="dcterms:W3CDTF">2014-04-01T08:13:37Z</dcterms:created>
  <dcterms:modified xsi:type="dcterms:W3CDTF">2018-05-07T09:47:00Z</dcterms:modified>
</cp:coreProperties>
</file>